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17" r:id="rId1"/>
  </p:sldMasterIdLst>
  <p:notesMasterIdLst>
    <p:notesMasterId r:id="rId18"/>
  </p:notesMasterIdLst>
  <p:sldIdLst>
    <p:sldId id="271" r:id="rId2"/>
    <p:sldId id="270" r:id="rId3"/>
    <p:sldId id="258" r:id="rId4"/>
    <p:sldId id="259" r:id="rId5"/>
    <p:sldId id="261" r:id="rId6"/>
    <p:sldId id="267" r:id="rId7"/>
    <p:sldId id="265" r:id="rId8"/>
    <p:sldId id="256" r:id="rId9"/>
    <p:sldId id="257" r:id="rId10"/>
    <p:sldId id="262" r:id="rId11"/>
    <p:sldId id="260" r:id="rId12"/>
    <p:sldId id="268" r:id="rId13"/>
    <p:sldId id="269" r:id="rId14"/>
    <p:sldId id="266" r:id="rId15"/>
    <p:sldId id="264" r:id="rId16"/>
    <p:sldId id="263" r:id="rId17"/>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mn-ea"/>
        <a:cs typeface="+mn-cs"/>
      </a:defRPr>
    </a:lvl1pPr>
    <a:lvl2pPr marL="457200" algn="l" rtl="0" eaLnBrk="0" fontAlgn="base" hangingPunct="0">
      <a:spcBef>
        <a:spcPct val="0"/>
      </a:spcBef>
      <a:spcAft>
        <a:spcPct val="0"/>
      </a:spcAft>
      <a:defRPr sz="2400" kern="1200">
        <a:solidFill>
          <a:schemeClr val="tx1"/>
        </a:solidFill>
        <a:latin typeface="Times" charset="0"/>
        <a:ea typeface="+mn-ea"/>
        <a:cs typeface="+mn-cs"/>
      </a:defRPr>
    </a:lvl2pPr>
    <a:lvl3pPr marL="914400" algn="l" rtl="0" eaLnBrk="0" fontAlgn="base" hangingPunct="0">
      <a:spcBef>
        <a:spcPct val="0"/>
      </a:spcBef>
      <a:spcAft>
        <a:spcPct val="0"/>
      </a:spcAft>
      <a:defRPr sz="2400" kern="1200">
        <a:solidFill>
          <a:schemeClr val="tx1"/>
        </a:solidFill>
        <a:latin typeface="Times" charset="0"/>
        <a:ea typeface="+mn-ea"/>
        <a:cs typeface="+mn-cs"/>
      </a:defRPr>
    </a:lvl3pPr>
    <a:lvl4pPr marL="1371600" algn="l" rtl="0" eaLnBrk="0" fontAlgn="base" hangingPunct="0">
      <a:spcBef>
        <a:spcPct val="0"/>
      </a:spcBef>
      <a:spcAft>
        <a:spcPct val="0"/>
      </a:spcAft>
      <a:defRPr sz="2400" kern="1200">
        <a:solidFill>
          <a:schemeClr val="tx1"/>
        </a:solidFill>
        <a:latin typeface="Times" charset="0"/>
        <a:ea typeface="+mn-ea"/>
        <a:cs typeface="+mn-cs"/>
      </a:defRPr>
    </a:lvl4pPr>
    <a:lvl5pPr marL="1828800" algn="l" rtl="0" eaLnBrk="0" fontAlgn="base" hangingPunct="0">
      <a:spcBef>
        <a:spcPct val="0"/>
      </a:spcBef>
      <a:spcAft>
        <a:spcPct val="0"/>
      </a:spcAft>
      <a:defRPr sz="2400" kern="1200">
        <a:solidFill>
          <a:schemeClr val="tx1"/>
        </a:solidFill>
        <a:latin typeface="Times" charset="0"/>
        <a:ea typeface="+mn-ea"/>
        <a:cs typeface="+mn-cs"/>
      </a:defRPr>
    </a:lvl5pPr>
    <a:lvl6pPr marL="2286000" algn="l" defTabSz="914400" rtl="0" eaLnBrk="1" latinLnBrk="0" hangingPunct="1">
      <a:defRPr sz="2400" kern="1200">
        <a:solidFill>
          <a:schemeClr val="tx1"/>
        </a:solidFill>
        <a:latin typeface="Times" charset="0"/>
        <a:ea typeface="+mn-ea"/>
        <a:cs typeface="+mn-cs"/>
      </a:defRPr>
    </a:lvl6pPr>
    <a:lvl7pPr marL="2743200" algn="l" defTabSz="914400" rtl="0" eaLnBrk="1" latinLnBrk="0" hangingPunct="1">
      <a:defRPr sz="2400" kern="1200">
        <a:solidFill>
          <a:schemeClr val="tx1"/>
        </a:solidFill>
        <a:latin typeface="Times" charset="0"/>
        <a:ea typeface="+mn-ea"/>
        <a:cs typeface="+mn-cs"/>
      </a:defRPr>
    </a:lvl7pPr>
    <a:lvl8pPr marL="3200400" algn="l" defTabSz="914400" rtl="0" eaLnBrk="1" latinLnBrk="0" hangingPunct="1">
      <a:defRPr sz="2400" kern="1200">
        <a:solidFill>
          <a:schemeClr val="tx1"/>
        </a:solidFill>
        <a:latin typeface="Times" charset="0"/>
        <a:ea typeface="+mn-ea"/>
        <a:cs typeface="+mn-cs"/>
      </a:defRPr>
    </a:lvl8pPr>
    <a:lvl9pPr marL="3657600" algn="l" defTabSz="914400" rtl="0" eaLnBrk="1" latinLnBrk="0" hangingPunct="1">
      <a:defRPr sz="2400" kern="1200">
        <a:solidFill>
          <a:schemeClr val="tx1"/>
        </a:solidFill>
        <a:latin typeface="Times"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2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724" autoAdjust="0"/>
    <p:restoredTop sz="87473" autoAdjust="0"/>
  </p:normalViewPr>
  <p:slideViewPr>
    <p:cSldViewPr>
      <p:cViewPr>
        <p:scale>
          <a:sx n="71" d="100"/>
          <a:sy n="71" d="100"/>
        </p:scale>
        <p:origin x="-1332" y="-2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921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922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2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922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501E7EC-76A0-4605-BD6F-7DC3A39DA4C7}" type="slidenum">
              <a:rPr lang="en-US"/>
              <a:pPr/>
              <a:t>‹#›</a:t>
            </a:fld>
            <a:endParaRPr lang="en-US"/>
          </a:p>
        </p:txBody>
      </p:sp>
    </p:spTree>
    <p:extLst>
      <p:ext uri="{BB962C8B-B14F-4D97-AF65-F5344CB8AC3E}">
        <p14:creationId xmlns:p14="http://schemas.microsoft.com/office/powerpoint/2010/main" val="354872420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charset="0"/>
        <a:ea typeface="+mn-ea"/>
        <a:cs typeface="+mn-cs"/>
      </a:defRPr>
    </a:lvl1pPr>
    <a:lvl2pPr marL="457200" algn="l" rtl="0" fontAlgn="base">
      <a:spcBef>
        <a:spcPct val="30000"/>
      </a:spcBef>
      <a:spcAft>
        <a:spcPct val="0"/>
      </a:spcAft>
      <a:defRPr sz="1200" kern="1200">
        <a:solidFill>
          <a:schemeClr val="tx1"/>
        </a:solidFill>
        <a:latin typeface="Times" charset="0"/>
        <a:ea typeface="+mn-ea"/>
        <a:cs typeface="+mn-cs"/>
      </a:defRPr>
    </a:lvl2pPr>
    <a:lvl3pPr marL="914400" algn="l" rtl="0" fontAlgn="base">
      <a:spcBef>
        <a:spcPct val="30000"/>
      </a:spcBef>
      <a:spcAft>
        <a:spcPct val="0"/>
      </a:spcAft>
      <a:defRPr sz="1200" kern="1200">
        <a:solidFill>
          <a:schemeClr val="tx1"/>
        </a:solidFill>
        <a:latin typeface="Times" charset="0"/>
        <a:ea typeface="+mn-ea"/>
        <a:cs typeface="+mn-cs"/>
      </a:defRPr>
    </a:lvl3pPr>
    <a:lvl4pPr marL="1371600" algn="l" rtl="0" fontAlgn="base">
      <a:spcBef>
        <a:spcPct val="30000"/>
      </a:spcBef>
      <a:spcAft>
        <a:spcPct val="0"/>
      </a:spcAft>
      <a:defRPr sz="1200" kern="1200">
        <a:solidFill>
          <a:schemeClr val="tx1"/>
        </a:solidFill>
        <a:latin typeface="Times" charset="0"/>
        <a:ea typeface="+mn-ea"/>
        <a:cs typeface="+mn-cs"/>
      </a:defRPr>
    </a:lvl4pPr>
    <a:lvl5pPr marL="1828800" algn="l" rtl="0" fontAlgn="base">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homepage.mac.com/dmhart"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Published in </a:t>
            </a:r>
            <a:r>
              <a:rPr lang="en-US" sz="1200" i="1" dirty="0" smtClean="0"/>
              <a:t>La </a:t>
            </a:r>
            <a:r>
              <a:rPr lang="en-US" sz="1200" i="1" dirty="0" err="1" smtClean="0"/>
              <a:t>Cariacature</a:t>
            </a:r>
            <a:r>
              <a:rPr lang="en-US" sz="1200" i="1" dirty="0" smtClean="0"/>
              <a:t>, </a:t>
            </a:r>
            <a:r>
              <a:rPr lang="en-US" sz="1200" dirty="0" smtClean="0"/>
              <a:t>19 July 1832, no. 181.  From Kerr, </a:t>
            </a:r>
            <a:r>
              <a:rPr lang="en-US" sz="1200" i="1" dirty="0" smtClean="0"/>
              <a:t>The Charged Image</a:t>
            </a:r>
            <a:r>
              <a:rPr lang="en-US" sz="1200" dirty="0" smtClean="0"/>
              <a:t>.</a:t>
            </a:r>
            <a:endParaRPr lang="en-US" sz="1200" dirty="0"/>
          </a:p>
        </p:txBody>
      </p:sp>
      <p:sp>
        <p:nvSpPr>
          <p:cNvPr id="4" name="Slide Number Placeholder 3"/>
          <p:cNvSpPr>
            <a:spLocks noGrp="1"/>
          </p:cNvSpPr>
          <p:nvPr>
            <p:ph type="sldNum" sz="quarter" idx="10"/>
          </p:nvPr>
        </p:nvSpPr>
        <p:spPr/>
        <p:txBody>
          <a:bodyPr/>
          <a:lstStyle/>
          <a:p>
            <a:fld id="{1501E7EC-76A0-4605-BD6F-7DC3A39DA4C7}" type="slidenum">
              <a:rPr lang="en-US" smtClean="0"/>
              <a:pPr/>
              <a:t>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latin typeface="Times New Roman" charset="0"/>
              </a:rPr>
              <a:t>From Jo Burr </a:t>
            </a:r>
            <a:r>
              <a:rPr lang="en-US" sz="1200" dirty="0" err="1" smtClean="0">
                <a:latin typeface="Times New Roman" charset="0"/>
              </a:rPr>
              <a:t>Margadant</a:t>
            </a:r>
            <a:r>
              <a:rPr lang="en-US" sz="1200" dirty="0" smtClean="0">
                <a:latin typeface="Times New Roman" charset="0"/>
              </a:rPr>
              <a:t>, “Gender, Vice, and the Political Imaginary in </a:t>
            </a:r>
            <a:r>
              <a:rPr lang="en-US" sz="1200" dirty="0" err="1" smtClean="0">
                <a:latin typeface="Times New Roman" charset="0"/>
              </a:rPr>
              <a:t>Postrevolutionary</a:t>
            </a:r>
            <a:r>
              <a:rPr lang="en-US" sz="1200" dirty="0" smtClean="0">
                <a:latin typeface="Times New Roman" charset="0"/>
              </a:rPr>
              <a:t> France: Reinterpreting the Failure of the July Monarchy, 1830–1848,” reprinted at http://www.historycooperative.org/journals/ahr/104.5/ah001461.html</a:t>
            </a:r>
          </a:p>
          <a:p>
            <a:endParaRPr lang="en-US" dirty="0"/>
          </a:p>
        </p:txBody>
      </p:sp>
      <p:sp>
        <p:nvSpPr>
          <p:cNvPr id="4" name="Slide Number Placeholder 3"/>
          <p:cNvSpPr>
            <a:spLocks noGrp="1"/>
          </p:cNvSpPr>
          <p:nvPr>
            <p:ph type="sldNum" sz="quarter" idx="10"/>
          </p:nvPr>
        </p:nvSpPr>
        <p:spPr/>
        <p:txBody>
          <a:bodyPr/>
          <a:lstStyle/>
          <a:p>
            <a:fld id="{1501E7EC-76A0-4605-BD6F-7DC3A39DA4C7}" type="slidenum">
              <a:rPr lang="en-US" smtClean="0"/>
              <a:pPr/>
              <a:t>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69E144-4E39-4DCD-82E9-F55E1C8CBA14}" type="slidenum">
              <a:rPr lang="en-US"/>
              <a:pPr/>
              <a:t>10</a:t>
            </a:fld>
            <a:endParaRPr lang="en-US"/>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p:txBody>
          <a:bodyPr/>
          <a:lstStyle/>
          <a:p>
            <a:r>
              <a:rPr lang="en-US" sz="600">
                <a:solidFill>
                  <a:srgbClr val="000000"/>
                </a:solidFill>
                <a:latin typeface="Times New Roman" charset="0"/>
              </a:rPr>
              <a:t>hod-a trough used for carying bricks or mortar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latin typeface="Verdana" charset="0"/>
              </a:rPr>
              <a:t>From David M. Hart’s webpage: </a:t>
            </a:r>
            <a:r>
              <a:rPr lang="en-US" sz="1200" dirty="0" smtClean="0">
                <a:latin typeface="Verdana" charset="0"/>
                <a:hlinkClick r:id="rId3"/>
              </a:rPr>
              <a:t>http://homepage.mac.com/dmhart</a:t>
            </a:r>
            <a:endParaRPr lang="en-US" sz="900" u="sng" dirty="0" smtClean="0">
              <a:latin typeface="Verdana" charset="0"/>
            </a:endParaRPr>
          </a:p>
          <a:p>
            <a:endParaRPr lang="en-US" dirty="0"/>
          </a:p>
        </p:txBody>
      </p:sp>
      <p:sp>
        <p:nvSpPr>
          <p:cNvPr id="4" name="Slide Number Placeholder 3"/>
          <p:cNvSpPr>
            <a:spLocks noGrp="1"/>
          </p:cNvSpPr>
          <p:nvPr>
            <p:ph type="sldNum" sz="quarter" idx="10"/>
          </p:nvPr>
        </p:nvSpPr>
        <p:spPr/>
        <p:txBody>
          <a:bodyPr/>
          <a:lstStyle/>
          <a:p>
            <a:fld id="{1501E7EC-76A0-4605-BD6F-7DC3A39DA4C7}" type="slidenum">
              <a:rPr lang="en-US" smtClean="0"/>
              <a:pPr/>
              <a:t>11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t>From Farwell, </a:t>
            </a:r>
            <a:r>
              <a:rPr lang="en-US" sz="1200" i="1" dirty="0" smtClean="0"/>
              <a:t>The Charged Image</a:t>
            </a:r>
            <a:r>
              <a:rPr lang="en-US" sz="1200" dirty="0" smtClean="0"/>
              <a:t>.</a:t>
            </a:r>
          </a:p>
          <a:p>
            <a:endParaRPr lang="en-US" dirty="0"/>
          </a:p>
        </p:txBody>
      </p:sp>
      <p:sp>
        <p:nvSpPr>
          <p:cNvPr id="4" name="Slide Number Placeholder 3"/>
          <p:cNvSpPr>
            <a:spLocks noGrp="1"/>
          </p:cNvSpPr>
          <p:nvPr>
            <p:ph type="sldNum" sz="quarter" idx="10"/>
          </p:nvPr>
        </p:nvSpPr>
        <p:spPr/>
        <p:txBody>
          <a:bodyPr/>
          <a:lstStyle/>
          <a:p>
            <a:fld id="{1501E7EC-76A0-4605-BD6F-7DC3A39DA4C7}" type="slidenum">
              <a:rPr lang="en-US" smtClean="0"/>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Kerr,</a:t>
            </a:r>
            <a:r>
              <a:rPr lang="en-US" sz="1200" i="1" dirty="0" smtClean="0"/>
              <a:t> Caricature and French Political Culture 1830-1848</a:t>
            </a:r>
            <a:r>
              <a:rPr lang="en-US" dirty="0" smtClean="0"/>
              <a:t>.</a:t>
            </a:r>
          </a:p>
          <a:p>
            <a:endParaRPr lang="en-US" dirty="0"/>
          </a:p>
        </p:txBody>
      </p:sp>
      <p:sp>
        <p:nvSpPr>
          <p:cNvPr id="4" name="Slide Number Placeholder 3"/>
          <p:cNvSpPr>
            <a:spLocks noGrp="1"/>
          </p:cNvSpPr>
          <p:nvPr>
            <p:ph type="sldNum" sz="quarter" idx="10"/>
          </p:nvPr>
        </p:nvSpPr>
        <p:spPr/>
        <p:txBody>
          <a:bodyPr/>
          <a:lstStyle/>
          <a:p>
            <a:fld id="{1501E7EC-76A0-4605-BD6F-7DC3A39DA4C7}"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AE763572-7317-4940-A30C-EB90F92D8EC3}"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8A7021-578D-4136-9DA4-C454BEDD6A8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C895FB-5C67-46FC-B9A0-1A65683822D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F9CFADBD-5B57-4DED-90D6-C9D25415BA3F}"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5D2BE-395A-4FE7-8917-1BCA027D30F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110EAF0F-F79B-489F-9EA5-4A9AC2F1B6A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5C62C4-8600-4E3C-BD54-C74EBD8F0E4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4EAC19-F01E-4E2E-AC4E-A0387DF630E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889067-5B65-44F6-AFB7-28818DC4366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AFF0A0-8D67-4189-96B3-68E78FB5694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7607CF-E78B-4533-BCC0-15F0E06B636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B98691-EDE8-4C70-BDDF-AD7A2234306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E677F3D-70C9-46DE-AED4-3A251598DB84}"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5.jpe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026"/>
          <p:cNvSpPr>
            <a:spLocks noGrp="1" noChangeArrowheads="1"/>
          </p:cNvSpPr>
          <p:nvPr>
            <p:ph type="ctrTitle"/>
          </p:nvPr>
        </p:nvSpPr>
        <p:spPr>
          <a:xfrm>
            <a:off x="685800" y="2286000"/>
            <a:ext cx="7772400" cy="1143000"/>
          </a:xfrm>
        </p:spPr>
        <p:txBody>
          <a:bodyPr>
            <a:normAutofit fontScale="90000"/>
          </a:bodyPr>
          <a:lstStyle/>
          <a:p>
            <a:r>
              <a:rPr lang="en-US"/>
              <a:t>Political Images and Criticism of the July Monarchy</a:t>
            </a:r>
          </a:p>
        </p:txBody>
      </p:sp>
      <p:sp>
        <p:nvSpPr>
          <p:cNvPr id="2" name="Subtitle 1"/>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228600"/>
            <a:ext cx="7772400" cy="1295400"/>
          </a:xfrm>
        </p:spPr>
        <p:txBody>
          <a:bodyPr>
            <a:normAutofit fontScale="90000"/>
          </a:bodyPr>
          <a:lstStyle/>
          <a:p>
            <a:r>
              <a:rPr lang="en-US" dirty="0"/>
              <a:t>Insurrections against the July Monarchy</a:t>
            </a:r>
          </a:p>
        </p:txBody>
      </p:sp>
      <p:pic>
        <p:nvPicPr>
          <p:cNvPr id="8198" name="Picture 6"/>
          <p:cNvPicPr>
            <a:picLocks noGrp="1" noChangeAspect="1" noChangeArrowheads="1"/>
          </p:cNvPicPr>
          <p:nvPr>
            <p:ph type="clipArt" sz="half" idx="1"/>
          </p:nvPr>
        </p:nvPicPr>
        <p:blipFill>
          <a:blip r:embed="rId3"/>
          <a:srcRect/>
          <a:stretch>
            <a:fillRect/>
          </a:stretch>
        </p:blipFill>
        <p:spPr>
          <a:xfrm>
            <a:off x="381000" y="1600200"/>
            <a:ext cx="3076575" cy="4800600"/>
          </a:xfrm>
        </p:spPr>
      </p:pic>
      <p:sp>
        <p:nvSpPr>
          <p:cNvPr id="8196" name="Rectangle 4"/>
          <p:cNvSpPr>
            <a:spLocks noGrp="1" noChangeArrowheads="1"/>
          </p:cNvSpPr>
          <p:nvPr>
            <p:ph type="body" sz="half" idx="2"/>
          </p:nvPr>
        </p:nvSpPr>
        <p:spPr>
          <a:xfrm>
            <a:off x="3733800" y="1752600"/>
            <a:ext cx="5181600" cy="4648200"/>
          </a:xfrm>
        </p:spPr>
        <p:txBody>
          <a:bodyPr/>
          <a:lstStyle/>
          <a:p>
            <a:pPr>
              <a:lnSpc>
                <a:spcPct val="90000"/>
              </a:lnSpc>
            </a:pPr>
            <a:r>
              <a:rPr lang="en-US" sz="2000" dirty="0"/>
              <a:t>These insurrections were immortalized in Victor Hugo’s </a:t>
            </a:r>
            <a:r>
              <a:rPr lang="en-US" sz="2000" i="1" dirty="0"/>
              <a:t>Les </a:t>
            </a:r>
            <a:r>
              <a:rPr lang="en-US" sz="2000" i="1" dirty="0" err="1"/>
              <a:t>Misérables</a:t>
            </a:r>
            <a:endParaRPr lang="en-US" sz="2000" i="1" dirty="0"/>
          </a:p>
          <a:p>
            <a:pPr>
              <a:lnSpc>
                <a:spcPct val="90000"/>
              </a:lnSpc>
            </a:pPr>
            <a:endParaRPr lang="en-US" sz="1600" dirty="0">
              <a:solidFill>
                <a:srgbClr val="000000"/>
              </a:solidFill>
              <a:latin typeface="Times New Roman" charset="0"/>
            </a:endParaRPr>
          </a:p>
          <a:p>
            <a:pPr lvl="1">
              <a:lnSpc>
                <a:spcPct val="90000"/>
              </a:lnSpc>
            </a:pPr>
            <a:r>
              <a:rPr lang="en-US" sz="1600" dirty="0">
                <a:latin typeface="Times New Roman" charset="0"/>
              </a:rPr>
              <a:t>“The barricade of Saint Antoine was monstrous; it was three stories high and seven hundred feet long.... It was the collaboration of the pavement, the pebble, the timber, the iron bar, the chip, the broken square, the stripped chair, the cabbage stump, the scrap, the rag.... Its crest was thorny with muskets, with swords, with clubs, with axes, with pikes, and with bayonets; a huge red flag fluttered in the wind; there were heard cries of command, songs of attack, the roll of the drum, the sobs of women, and the dark wild laughter of the starving. ... The spirit of revolution covered ... that summit whereupon growled this voice of the people which is like the voice of God; a strange majesty emanated from that titanic </a:t>
            </a:r>
            <a:r>
              <a:rPr lang="en-US" sz="1600" dirty="0" err="1">
                <a:latin typeface="Times New Roman" charset="0"/>
              </a:rPr>
              <a:t>hodful</a:t>
            </a:r>
            <a:r>
              <a:rPr lang="en-US" sz="1600" dirty="0">
                <a:latin typeface="Times New Roman" charset="0"/>
              </a:rPr>
              <a:t>* of refuse.  It was a garbage heap and it was Sinai</a:t>
            </a:r>
            <a:r>
              <a:rPr lang="en-US" sz="1600" dirty="0" smtClean="0">
                <a:latin typeface="Times New Roman" charset="0"/>
              </a:rPr>
              <a:t>.”</a:t>
            </a:r>
            <a:endParaRPr lang="en-US" sz="1200" dirty="0">
              <a:latin typeface="Times New Roman" charset="0"/>
            </a:endParaRPr>
          </a:p>
        </p:txBody>
      </p:sp>
      <p:sp>
        <p:nvSpPr>
          <p:cNvPr id="8199" name="Text Box 7"/>
          <p:cNvSpPr txBox="1">
            <a:spLocks noChangeArrowheads="1"/>
          </p:cNvSpPr>
          <p:nvPr/>
        </p:nvSpPr>
        <p:spPr bwMode="auto">
          <a:xfrm>
            <a:off x="5715000" y="6273225"/>
            <a:ext cx="3203121" cy="584775"/>
          </a:xfrm>
          <a:prstGeom prst="rect">
            <a:avLst/>
          </a:prstGeom>
          <a:noFill/>
          <a:ln w="9525">
            <a:noFill/>
            <a:miter lim="800000"/>
            <a:headEnd/>
            <a:tailEnd/>
          </a:ln>
          <a:effectLst/>
        </p:spPr>
        <p:txBody>
          <a:bodyPr wrap="none">
            <a:spAutoFit/>
          </a:bodyPr>
          <a:lstStyle/>
          <a:p>
            <a:r>
              <a:rPr lang="en-US" sz="1600" dirty="0">
                <a:latin typeface="Times New Roman" charset="0"/>
              </a:rPr>
              <a:t>Victor Hugo, </a:t>
            </a:r>
            <a:r>
              <a:rPr lang="en-US" sz="1600" i="1" dirty="0">
                <a:latin typeface="Times New Roman" charset="0"/>
              </a:rPr>
              <a:t>Les </a:t>
            </a:r>
            <a:r>
              <a:rPr lang="en-US" sz="1600" i="1" dirty="0" err="1" smtClean="0">
                <a:latin typeface="Times New Roman" charset="0"/>
              </a:rPr>
              <a:t>Misérables</a:t>
            </a:r>
            <a:r>
              <a:rPr lang="en-US" sz="1600" i="1" dirty="0" smtClean="0">
                <a:latin typeface="Times New Roman" charset="0"/>
              </a:rPr>
              <a:t>  </a:t>
            </a:r>
            <a:endParaRPr lang="en-US" sz="1600" i="1" dirty="0">
              <a:latin typeface="Times New Roman" charset="0"/>
            </a:endParaRPr>
          </a:p>
          <a:p>
            <a:r>
              <a:rPr lang="en-US" sz="1600" i="1" dirty="0">
                <a:latin typeface="Times New Roman" charset="0"/>
              </a:rPr>
              <a:t>*</a:t>
            </a:r>
            <a:r>
              <a:rPr lang="en-US" sz="1200" dirty="0" err="1">
                <a:latin typeface="Times New Roman" charset="0"/>
              </a:rPr>
              <a:t>hod</a:t>
            </a:r>
            <a:r>
              <a:rPr lang="en-US" sz="1200" dirty="0">
                <a:latin typeface="Times New Roman" charset="0"/>
              </a:rPr>
              <a:t>-a trough used for </a:t>
            </a:r>
            <a:r>
              <a:rPr lang="en-US" sz="1200" dirty="0" smtClean="0">
                <a:latin typeface="Times New Roman" charset="0"/>
              </a:rPr>
              <a:t>carrying </a:t>
            </a:r>
            <a:r>
              <a:rPr lang="en-US" sz="1200" dirty="0">
                <a:latin typeface="Times New Roman" charset="0"/>
              </a:rPr>
              <a:t>bricks or mortar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85800" y="0"/>
            <a:ext cx="7772400" cy="838200"/>
          </a:xfrm>
        </p:spPr>
        <p:txBody>
          <a:bodyPr/>
          <a:lstStyle/>
          <a:p>
            <a:r>
              <a:rPr lang="en-US"/>
              <a:t>Repression</a:t>
            </a:r>
          </a:p>
        </p:txBody>
      </p:sp>
      <p:pic>
        <p:nvPicPr>
          <p:cNvPr id="6149" name="Picture 5"/>
          <p:cNvPicPr>
            <a:picLocks noGrp="1" noChangeAspect="1" noChangeArrowheads="1"/>
          </p:cNvPicPr>
          <p:nvPr>
            <p:ph type="clipArt" sz="half" idx="1"/>
          </p:nvPr>
        </p:nvPicPr>
        <p:blipFill>
          <a:blip r:embed="rId3"/>
          <a:srcRect/>
          <a:stretch>
            <a:fillRect/>
          </a:stretch>
        </p:blipFill>
        <p:spPr>
          <a:xfrm>
            <a:off x="1295400" y="762000"/>
            <a:ext cx="6324600" cy="4745038"/>
          </a:xfrm>
          <a:noFill/>
          <a:ln/>
        </p:spPr>
      </p:pic>
      <p:sp>
        <p:nvSpPr>
          <p:cNvPr id="5" name="Rectangle 4"/>
          <p:cNvSpPr/>
          <p:nvPr/>
        </p:nvSpPr>
        <p:spPr>
          <a:xfrm>
            <a:off x="990600" y="5638800"/>
            <a:ext cx="7543800" cy="1015663"/>
          </a:xfrm>
          <a:prstGeom prst="rect">
            <a:avLst/>
          </a:prstGeom>
        </p:spPr>
        <p:txBody>
          <a:bodyPr wrap="square">
            <a:spAutoFit/>
          </a:bodyPr>
          <a:lstStyle/>
          <a:p>
            <a:r>
              <a:rPr lang="en-US" sz="2000" dirty="0" err="1" smtClean="0">
                <a:latin typeface="Times New Roman" pitchFamily="18" charset="0"/>
                <a:cs typeface="Times New Roman" pitchFamily="18" charset="0"/>
              </a:rPr>
              <a:t>Honoré</a:t>
            </a:r>
            <a:r>
              <a:rPr lang="en-US" sz="2000" dirty="0" smtClean="0">
                <a:latin typeface="Times New Roman" pitchFamily="18" charset="0"/>
                <a:cs typeface="Times New Roman" pitchFamily="18" charset="0"/>
              </a:rPr>
              <a:t> Daumier, </a:t>
            </a:r>
            <a:r>
              <a:rPr lang="en-US" sz="2000" i="1" dirty="0" smtClean="0">
                <a:latin typeface="Times New Roman" pitchFamily="18" charset="0"/>
                <a:cs typeface="Times New Roman" pitchFamily="18" charset="0"/>
              </a:rPr>
              <a:t>Rue </a:t>
            </a:r>
            <a:r>
              <a:rPr lang="en-US" sz="2000" i="1" dirty="0" err="1" smtClean="0">
                <a:latin typeface="Times New Roman" pitchFamily="18" charset="0"/>
                <a:cs typeface="Times New Roman" pitchFamily="18" charset="0"/>
              </a:rPr>
              <a:t>Transnonian</a:t>
            </a:r>
            <a:r>
              <a:rPr lang="en-US" sz="2000" i="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(July 1834).  French troops massacred eleven people in an apartment building located near a street barricade in 1834 uprisings. </a:t>
            </a:r>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228600"/>
            <a:ext cx="7772400" cy="990600"/>
          </a:xfrm>
        </p:spPr>
        <p:txBody>
          <a:bodyPr/>
          <a:lstStyle/>
          <a:p>
            <a:r>
              <a:rPr lang="en-US"/>
              <a:t>Ridicule</a:t>
            </a:r>
          </a:p>
        </p:txBody>
      </p:sp>
      <p:pic>
        <p:nvPicPr>
          <p:cNvPr id="16393" name="Picture 9" descr="hercules154"/>
          <p:cNvPicPr>
            <a:picLocks noGrp="1" noChangeAspect="1" noChangeArrowheads="1"/>
          </p:cNvPicPr>
          <p:nvPr>
            <p:ph type="clipArt" sz="half" idx="1"/>
          </p:nvPr>
        </p:nvPicPr>
        <p:blipFill>
          <a:blip r:embed="rId3" cstate="print"/>
          <a:srcRect/>
          <a:stretch>
            <a:fillRect/>
          </a:stretch>
        </p:blipFill>
        <p:spPr>
          <a:xfrm>
            <a:off x="381000" y="1143000"/>
            <a:ext cx="4191000" cy="4963026"/>
          </a:xfrm>
        </p:spPr>
      </p:pic>
      <p:sp>
        <p:nvSpPr>
          <p:cNvPr id="16388" name="Rectangle 4"/>
          <p:cNvSpPr>
            <a:spLocks noGrp="1" noChangeArrowheads="1"/>
          </p:cNvSpPr>
          <p:nvPr>
            <p:ph type="body" sz="half" idx="2"/>
          </p:nvPr>
        </p:nvSpPr>
        <p:spPr>
          <a:xfrm>
            <a:off x="4724400" y="1371600"/>
            <a:ext cx="3810000" cy="5257800"/>
          </a:xfrm>
        </p:spPr>
        <p:txBody>
          <a:bodyPr>
            <a:normAutofit/>
          </a:bodyPr>
          <a:lstStyle/>
          <a:p>
            <a:pPr>
              <a:lnSpc>
                <a:spcPct val="90000"/>
              </a:lnSpc>
            </a:pPr>
            <a:r>
              <a:rPr lang="en-US" sz="1800" dirty="0"/>
              <a:t>“ Hercules the </a:t>
            </a:r>
            <a:r>
              <a:rPr lang="en-US" sz="1800" dirty="0" err="1"/>
              <a:t>Conquerer</a:t>
            </a:r>
            <a:r>
              <a:rPr lang="en-US" sz="1800" dirty="0"/>
              <a:t>.  Antique Statue.  Found in the ruins of city once rich, flourishing, and populous.  The </a:t>
            </a:r>
            <a:r>
              <a:rPr lang="en-US" sz="1800" dirty="0" err="1"/>
              <a:t>demi</a:t>
            </a:r>
            <a:r>
              <a:rPr lang="en-US" sz="1800" dirty="0"/>
              <a:t>-god is dressed in a lion skin.  He seems to be resting after one of his difficult labors.”--C.J. </a:t>
            </a:r>
            <a:r>
              <a:rPr lang="en-US" sz="1800" dirty="0" err="1"/>
              <a:t>Travies</a:t>
            </a:r>
            <a:r>
              <a:rPr lang="en-US" sz="1800" dirty="0"/>
              <a:t>.  </a:t>
            </a:r>
          </a:p>
          <a:p>
            <a:pPr>
              <a:lnSpc>
                <a:spcPct val="90000"/>
              </a:lnSpc>
            </a:pPr>
            <a:endParaRPr lang="en-US" sz="1800" dirty="0"/>
          </a:p>
          <a:p>
            <a:pPr>
              <a:lnSpc>
                <a:spcPct val="90000"/>
              </a:lnSpc>
            </a:pPr>
            <a:r>
              <a:rPr lang="en-US" sz="1800" dirty="0"/>
              <a:t>The </a:t>
            </a:r>
            <a:r>
              <a:rPr lang="en-US" sz="1800" i="1" dirty="0" err="1"/>
              <a:t>culotte</a:t>
            </a:r>
            <a:r>
              <a:rPr lang="en-US" sz="1800" dirty="0"/>
              <a:t>-clad Hercules is identifiable as Louis-Philippe by the top hat and umbrella, with which the King almost always appeared.  These accessories were identified with the bourgeoisie.</a:t>
            </a:r>
          </a:p>
          <a:p>
            <a:pPr>
              <a:lnSpc>
                <a:spcPct val="90000"/>
              </a:lnSpc>
            </a:pPr>
            <a:endParaRPr lang="en-US" sz="1800" dirty="0"/>
          </a:p>
          <a:p>
            <a:pPr>
              <a:lnSpc>
                <a:spcPct val="90000"/>
              </a:lnSpc>
            </a:pPr>
            <a:r>
              <a:rPr lang="en-US" sz="1800" dirty="0"/>
              <a:t>Bomb and the smoldering city may refer to violence in Lyon</a:t>
            </a:r>
            <a:r>
              <a:rPr lang="en-US" sz="1800" dirty="0" smtClean="0"/>
              <a:t>.</a:t>
            </a:r>
            <a:endParaRPr lang="en-US" sz="1800" dirty="0"/>
          </a:p>
        </p:txBody>
      </p:sp>
      <p:sp>
        <p:nvSpPr>
          <p:cNvPr id="5" name="Rectangle 4"/>
          <p:cNvSpPr/>
          <p:nvPr/>
        </p:nvSpPr>
        <p:spPr>
          <a:xfrm>
            <a:off x="533400" y="6172200"/>
            <a:ext cx="4105419" cy="424732"/>
          </a:xfrm>
          <a:prstGeom prst="rect">
            <a:avLst/>
          </a:prstGeom>
        </p:spPr>
        <p:txBody>
          <a:bodyPr wrap="none">
            <a:spAutoFit/>
          </a:bodyPr>
          <a:lstStyle/>
          <a:p>
            <a:pPr>
              <a:lnSpc>
                <a:spcPct val="90000"/>
              </a:lnSpc>
            </a:pPr>
            <a:r>
              <a:rPr lang="en-US" i="1" dirty="0" smtClean="0">
                <a:latin typeface="Times New Roman" pitchFamily="18" charset="0"/>
                <a:cs typeface="Times New Roman" pitchFamily="18" charset="0"/>
              </a:rPr>
              <a:t>La </a:t>
            </a:r>
            <a:r>
              <a:rPr lang="en-US" i="1" dirty="0" err="1" smtClean="0">
                <a:latin typeface="Times New Roman" pitchFamily="18" charset="0"/>
                <a:cs typeface="Times New Roman" pitchFamily="18" charset="0"/>
              </a:rPr>
              <a:t>Cariacature</a:t>
            </a:r>
            <a:r>
              <a:rPr lang="en-US" i="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May 1, 1834.   </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38200" y="228600"/>
            <a:ext cx="7086600" cy="914400"/>
          </a:xfrm>
        </p:spPr>
        <p:txBody>
          <a:bodyPr/>
          <a:lstStyle/>
          <a:p>
            <a:r>
              <a:rPr lang="en-US"/>
              <a:t>Louis-Philippe as a Pear</a:t>
            </a:r>
          </a:p>
        </p:txBody>
      </p:sp>
      <p:pic>
        <p:nvPicPr>
          <p:cNvPr id="17414" name="Picture 6"/>
          <p:cNvPicPr>
            <a:picLocks noGrp="1" noChangeAspect="1" noChangeArrowheads="1"/>
          </p:cNvPicPr>
          <p:nvPr>
            <p:ph type="clipArt" sz="half" idx="1"/>
          </p:nvPr>
        </p:nvPicPr>
        <p:blipFill>
          <a:blip r:embed="rId2"/>
          <a:srcRect/>
          <a:stretch>
            <a:fillRect/>
          </a:stretch>
        </p:blipFill>
        <p:spPr>
          <a:xfrm>
            <a:off x="228600" y="1447800"/>
            <a:ext cx="4354513" cy="4572000"/>
          </a:xfrm>
        </p:spPr>
      </p:pic>
      <p:sp>
        <p:nvSpPr>
          <p:cNvPr id="17412" name="Rectangle 4"/>
          <p:cNvSpPr>
            <a:spLocks noGrp="1" noChangeArrowheads="1"/>
          </p:cNvSpPr>
          <p:nvPr>
            <p:ph type="body" sz="half" idx="2"/>
          </p:nvPr>
        </p:nvSpPr>
        <p:spPr>
          <a:xfrm>
            <a:off x="4953000" y="1981200"/>
            <a:ext cx="3810000" cy="4114800"/>
          </a:xfrm>
        </p:spPr>
        <p:txBody>
          <a:bodyPr>
            <a:normAutofit fontScale="92500" lnSpcReduction="10000"/>
          </a:bodyPr>
          <a:lstStyle/>
          <a:p>
            <a:r>
              <a:rPr lang="en-US" sz="2000" dirty="0"/>
              <a:t>Drawing </a:t>
            </a:r>
            <a:r>
              <a:rPr lang="en-US" sz="2000" dirty="0" smtClean="0"/>
              <a:t>from </a:t>
            </a:r>
            <a:r>
              <a:rPr lang="en-US" sz="2000" dirty="0"/>
              <a:t>the sedition trial of Charles </a:t>
            </a:r>
            <a:r>
              <a:rPr lang="en-US" sz="2000" dirty="0" err="1"/>
              <a:t>Philipon</a:t>
            </a:r>
            <a:r>
              <a:rPr lang="en-US" sz="2000" dirty="0"/>
              <a:t>.</a:t>
            </a:r>
          </a:p>
          <a:p>
            <a:r>
              <a:rPr lang="en-US" sz="2000" dirty="0"/>
              <a:t>The pear became the universal and ubiquitous symbol of Louis-Philippe, appearing in published caricatures and in wide-spread graffiti.</a:t>
            </a:r>
          </a:p>
          <a:p>
            <a:r>
              <a:rPr lang="en-US" sz="2000" dirty="0"/>
              <a:t>The French word for pear,</a:t>
            </a:r>
            <a:r>
              <a:rPr lang="en-US" sz="2000" i="1" dirty="0"/>
              <a:t> </a:t>
            </a:r>
            <a:r>
              <a:rPr lang="en-US" sz="2000" i="1" dirty="0" err="1"/>
              <a:t>poire</a:t>
            </a:r>
            <a:r>
              <a:rPr lang="en-US" sz="2000" dirty="0"/>
              <a:t>, is </a:t>
            </a:r>
            <a:r>
              <a:rPr lang="en-US" sz="2000" dirty="0" smtClean="0"/>
              <a:t>slang for </a:t>
            </a:r>
            <a:r>
              <a:rPr lang="en-US" sz="2000" dirty="0"/>
              <a:t>simpleton or fat head.</a:t>
            </a:r>
          </a:p>
          <a:p>
            <a:r>
              <a:rPr lang="en-US" sz="2000" dirty="0"/>
              <a:t>Louis-Philippe’s face and body were somewhat pear shaped.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0"/>
            <a:ext cx="7772400" cy="1143000"/>
          </a:xfrm>
        </p:spPr>
        <p:txBody>
          <a:bodyPr/>
          <a:lstStyle/>
          <a:p>
            <a:r>
              <a:rPr lang="en-US"/>
              <a:t>Regicide as Jam Making</a:t>
            </a:r>
          </a:p>
        </p:txBody>
      </p:sp>
      <p:pic>
        <p:nvPicPr>
          <p:cNvPr id="14339" name="Picture 3"/>
          <p:cNvPicPr>
            <a:picLocks noChangeAspect="1" noChangeArrowheads="1"/>
          </p:cNvPicPr>
          <p:nvPr/>
        </p:nvPicPr>
        <p:blipFill>
          <a:blip r:embed="rId3"/>
          <a:srcRect/>
          <a:stretch>
            <a:fillRect/>
          </a:stretch>
        </p:blipFill>
        <p:spPr bwMode="auto">
          <a:xfrm>
            <a:off x="228600" y="1143000"/>
            <a:ext cx="3581400" cy="2649538"/>
          </a:xfrm>
          <a:prstGeom prst="rect">
            <a:avLst/>
          </a:prstGeom>
          <a:noFill/>
        </p:spPr>
      </p:pic>
      <p:pic>
        <p:nvPicPr>
          <p:cNvPr id="14340" name="Picture 4"/>
          <p:cNvPicPr>
            <a:picLocks noChangeAspect="1" noChangeArrowheads="1"/>
          </p:cNvPicPr>
          <p:nvPr/>
        </p:nvPicPr>
        <p:blipFill>
          <a:blip r:embed="rId4"/>
          <a:srcRect/>
          <a:stretch>
            <a:fillRect/>
          </a:stretch>
        </p:blipFill>
        <p:spPr bwMode="auto">
          <a:xfrm>
            <a:off x="533400" y="3886200"/>
            <a:ext cx="3124200" cy="2533650"/>
          </a:xfrm>
          <a:prstGeom prst="rect">
            <a:avLst/>
          </a:prstGeom>
          <a:noFill/>
        </p:spPr>
      </p:pic>
      <p:pic>
        <p:nvPicPr>
          <p:cNvPr id="14341" name="Picture 5"/>
          <p:cNvPicPr>
            <a:picLocks noChangeAspect="1" noChangeArrowheads="1"/>
          </p:cNvPicPr>
          <p:nvPr/>
        </p:nvPicPr>
        <p:blipFill>
          <a:blip r:embed="rId5"/>
          <a:srcRect/>
          <a:stretch>
            <a:fillRect/>
          </a:stretch>
        </p:blipFill>
        <p:spPr bwMode="auto">
          <a:xfrm>
            <a:off x="4800600" y="914400"/>
            <a:ext cx="3471863" cy="5105400"/>
          </a:xfrm>
          <a:prstGeom prst="rect">
            <a:avLst/>
          </a:prstGeom>
          <a:noFill/>
        </p:spPr>
      </p:pic>
      <p:sp>
        <p:nvSpPr>
          <p:cNvPr id="14350" name="Text Box 14"/>
          <p:cNvSpPr txBox="1">
            <a:spLocks noChangeArrowheads="1"/>
          </p:cNvSpPr>
          <p:nvPr/>
        </p:nvSpPr>
        <p:spPr bwMode="auto">
          <a:xfrm>
            <a:off x="4572000" y="6324600"/>
            <a:ext cx="3742115" cy="338554"/>
          </a:xfrm>
          <a:prstGeom prst="rect">
            <a:avLst/>
          </a:prstGeom>
          <a:noFill/>
          <a:ln w="9525">
            <a:noFill/>
            <a:miter lim="800000"/>
            <a:headEnd/>
            <a:tailEnd/>
          </a:ln>
          <a:effectLst/>
        </p:spPr>
        <p:txBody>
          <a:bodyPr wrap="none">
            <a:spAutoFit/>
          </a:bodyPr>
          <a:lstStyle/>
          <a:p>
            <a:r>
              <a:rPr lang="en-US" sz="1600" dirty="0">
                <a:latin typeface="Times New Roman" pitchFamily="18" charset="0"/>
                <a:cs typeface="Times New Roman" pitchFamily="18" charset="0"/>
              </a:rPr>
              <a:t>Pictures from 1832 issues of </a:t>
            </a:r>
            <a:r>
              <a:rPr lang="en-US" sz="1600" i="1" dirty="0">
                <a:latin typeface="Times New Roman" pitchFamily="18" charset="0"/>
                <a:cs typeface="Times New Roman" pitchFamily="18" charset="0"/>
              </a:rPr>
              <a:t>La </a:t>
            </a:r>
            <a:r>
              <a:rPr lang="en-US" sz="1600" i="1" dirty="0" smtClean="0">
                <a:latin typeface="Times New Roman" pitchFamily="18" charset="0"/>
                <a:cs typeface="Times New Roman" pitchFamily="18" charset="0"/>
              </a:rPr>
              <a:t>Caricature</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838200" y="304800"/>
            <a:ext cx="7772400" cy="1143000"/>
          </a:xfrm>
        </p:spPr>
        <p:txBody>
          <a:bodyPr>
            <a:normAutofit fontScale="90000"/>
          </a:bodyPr>
          <a:lstStyle/>
          <a:p>
            <a:r>
              <a:rPr lang="en-US"/>
              <a:t>Louis-Philippe versus republicanism</a:t>
            </a:r>
          </a:p>
        </p:txBody>
      </p:sp>
      <p:pic>
        <p:nvPicPr>
          <p:cNvPr id="12294" name="Picture 6"/>
          <p:cNvPicPr>
            <a:picLocks noGrp="1" noChangeAspect="1" noChangeArrowheads="1"/>
          </p:cNvPicPr>
          <p:nvPr>
            <p:ph type="clipArt" sz="half" idx="1"/>
          </p:nvPr>
        </p:nvPicPr>
        <p:blipFill>
          <a:blip r:embed="rId2"/>
          <a:srcRect/>
          <a:stretch>
            <a:fillRect/>
          </a:stretch>
        </p:blipFill>
        <p:spPr>
          <a:xfrm>
            <a:off x="381000" y="1676400"/>
            <a:ext cx="5562600" cy="3773488"/>
          </a:xfrm>
        </p:spPr>
      </p:pic>
      <p:sp>
        <p:nvSpPr>
          <p:cNvPr id="12292" name="Rectangle 4"/>
          <p:cNvSpPr>
            <a:spLocks noGrp="1" noChangeArrowheads="1"/>
          </p:cNvSpPr>
          <p:nvPr>
            <p:ph type="body" sz="half" idx="2"/>
          </p:nvPr>
        </p:nvSpPr>
        <p:spPr>
          <a:xfrm>
            <a:off x="6248400" y="2057400"/>
            <a:ext cx="2438400" cy="2971800"/>
          </a:xfrm>
        </p:spPr>
        <p:txBody>
          <a:bodyPr/>
          <a:lstStyle/>
          <a:p>
            <a:pPr>
              <a:buFontTx/>
              <a:buNone/>
            </a:pPr>
            <a:r>
              <a:rPr lang="en-US" sz="2800" dirty="0"/>
              <a:t>• </a:t>
            </a:r>
            <a:r>
              <a:rPr lang="en-US" sz="2400" dirty="0"/>
              <a:t>The king playing chess with liberty (Marianne</a:t>
            </a:r>
            <a:r>
              <a:rPr lang="en-US" sz="2800" dirty="0"/>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Fall  of the July Monarchy</a:t>
            </a:r>
          </a:p>
        </p:txBody>
      </p:sp>
      <p:pic>
        <p:nvPicPr>
          <p:cNvPr id="11270" name="Picture 6"/>
          <p:cNvPicPr>
            <a:picLocks noGrp="1" noChangeAspect="1" noChangeArrowheads="1"/>
          </p:cNvPicPr>
          <p:nvPr>
            <p:ph type="clipArt" sz="half" idx="1"/>
          </p:nvPr>
        </p:nvPicPr>
        <p:blipFill>
          <a:blip r:embed="rId2"/>
          <a:srcRect/>
          <a:stretch>
            <a:fillRect/>
          </a:stretch>
        </p:blipFill>
        <p:spPr>
          <a:xfrm>
            <a:off x="609600" y="2209800"/>
            <a:ext cx="3810000" cy="2063750"/>
          </a:xfrm>
        </p:spPr>
      </p:pic>
      <p:sp>
        <p:nvSpPr>
          <p:cNvPr id="11268" name="Rectangle 4"/>
          <p:cNvSpPr>
            <a:spLocks noGrp="1" noChangeArrowheads="1"/>
          </p:cNvSpPr>
          <p:nvPr>
            <p:ph type="body" sz="half" idx="2"/>
          </p:nvPr>
        </p:nvSpPr>
        <p:spPr>
          <a:xfrm>
            <a:off x="533400" y="5181600"/>
            <a:ext cx="4267200" cy="1371600"/>
          </a:xfrm>
        </p:spPr>
        <p:txBody>
          <a:bodyPr>
            <a:normAutofit lnSpcReduction="10000"/>
          </a:bodyPr>
          <a:lstStyle/>
          <a:p>
            <a:pPr indent="0">
              <a:lnSpc>
                <a:spcPct val="90000"/>
              </a:lnSpc>
              <a:buFontTx/>
              <a:buNone/>
            </a:pPr>
            <a:r>
              <a:rPr lang="en-US" sz="2400" dirty="0"/>
              <a:t>Checkmated by liberty,  Louis-Philippe abdicated and fled to Britain in February of 1848</a:t>
            </a:r>
          </a:p>
        </p:txBody>
      </p:sp>
      <p:pic>
        <p:nvPicPr>
          <p:cNvPr id="11271" name="Picture 7"/>
          <p:cNvPicPr>
            <a:picLocks noChangeAspect="1" noChangeArrowheads="1"/>
          </p:cNvPicPr>
          <p:nvPr/>
        </p:nvPicPr>
        <p:blipFill>
          <a:blip r:embed="rId3"/>
          <a:srcRect/>
          <a:stretch>
            <a:fillRect/>
          </a:stretch>
        </p:blipFill>
        <p:spPr bwMode="auto">
          <a:xfrm>
            <a:off x="5105400" y="1600200"/>
            <a:ext cx="3711575" cy="48514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26"/>
          <p:cNvSpPr>
            <a:spLocks noGrp="1" noChangeArrowheads="1"/>
          </p:cNvSpPr>
          <p:nvPr>
            <p:ph type="title"/>
          </p:nvPr>
        </p:nvSpPr>
        <p:spPr>
          <a:xfrm>
            <a:off x="685800" y="304800"/>
            <a:ext cx="8001000" cy="2286000"/>
          </a:xfrm>
        </p:spPr>
        <p:txBody>
          <a:bodyPr>
            <a:normAutofit fontScale="90000"/>
          </a:bodyPr>
          <a:lstStyle/>
          <a:p>
            <a:pPr algn="l"/>
            <a:r>
              <a:rPr lang="en-US" sz="3200" i="1"/>
              <a:t>Public opinion and mass culture undermined the July Monarchy as dissatisfaction with the regime was fueled by images that were sharply critical of Louis-Philippe and his government.</a:t>
            </a:r>
            <a:endParaRPr lang="en-US" sz="3200"/>
          </a:p>
        </p:txBody>
      </p:sp>
      <p:sp>
        <p:nvSpPr>
          <p:cNvPr id="18435" name="Rectangle 1027"/>
          <p:cNvSpPr>
            <a:spLocks noGrp="1" noChangeArrowheads="1"/>
          </p:cNvSpPr>
          <p:nvPr>
            <p:ph idx="1"/>
          </p:nvPr>
        </p:nvSpPr>
        <p:spPr>
          <a:xfrm>
            <a:off x="685800" y="2895600"/>
            <a:ext cx="7772400" cy="3657600"/>
          </a:xfrm>
        </p:spPr>
        <p:txBody>
          <a:bodyPr>
            <a:normAutofit lnSpcReduction="10000"/>
          </a:bodyPr>
          <a:lstStyle/>
          <a:p>
            <a:pPr>
              <a:lnSpc>
                <a:spcPct val="90000"/>
              </a:lnSpc>
            </a:pPr>
            <a:r>
              <a:rPr lang="en-US" sz="2400" dirty="0"/>
              <a:t>Originally viewed by many as liberal, the July Monarchy </a:t>
            </a:r>
            <a:r>
              <a:rPr lang="en-US" sz="2400" dirty="0" smtClean="0"/>
              <a:t>-&gt;increasingly </a:t>
            </a:r>
            <a:r>
              <a:rPr lang="en-US" sz="2400" dirty="0"/>
              <a:t>ridiculed and criticized as corrupt, brutal, and repressive.</a:t>
            </a:r>
          </a:p>
          <a:p>
            <a:pPr>
              <a:lnSpc>
                <a:spcPct val="90000"/>
              </a:lnSpc>
            </a:pPr>
            <a:r>
              <a:rPr lang="en-US" sz="2400" dirty="0"/>
              <a:t>C</a:t>
            </a:r>
            <a:r>
              <a:rPr lang="en-US" sz="2400" dirty="0" smtClean="0"/>
              <a:t>ollapsed </a:t>
            </a:r>
            <a:r>
              <a:rPr lang="en-US" sz="2400" dirty="0"/>
              <a:t>in February of 1848, </a:t>
            </a:r>
            <a:r>
              <a:rPr lang="en-US" sz="2400" dirty="0"/>
              <a:t>-</a:t>
            </a:r>
            <a:r>
              <a:rPr lang="en-US" sz="2400" dirty="0" smtClean="0"/>
              <a:t>&gt;lack </a:t>
            </a:r>
            <a:r>
              <a:rPr lang="en-US" sz="2400" dirty="0"/>
              <a:t>of support combined with outright opposition. </a:t>
            </a:r>
          </a:p>
          <a:p>
            <a:pPr>
              <a:lnSpc>
                <a:spcPct val="90000"/>
              </a:lnSpc>
            </a:pPr>
            <a:r>
              <a:rPr lang="en-US" sz="2400" dirty="0"/>
              <a:t>Criticism of Louis-Philippe in French publications was part of a burgeoning mass culture.</a:t>
            </a:r>
          </a:p>
          <a:p>
            <a:pPr>
              <a:lnSpc>
                <a:spcPct val="90000"/>
              </a:lnSpc>
            </a:pPr>
            <a:r>
              <a:rPr lang="en-US" sz="2400" dirty="0" smtClean="0"/>
              <a:t>Increased literacy and publications-&gt;political </a:t>
            </a:r>
            <a:r>
              <a:rPr lang="en-US" sz="2400" dirty="0"/>
              <a:t>caricatures the idea of the public as a force in politics, which was visible during the French Revolution, grew.</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304800"/>
            <a:ext cx="7772400" cy="1143000"/>
          </a:xfrm>
        </p:spPr>
        <p:txBody>
          <a:bodyPr/>
          <a:lstStyle/>
          <a:p>
            <a:r>
              <a:rPr lang="en-US"/>
              <a:t>The July Revolution, 1830</a:t>
            </a:r>
          </a:p>
        </p:txBody>
      </p:sp>
      <p:pic>
        <p:nvPicPr>
          <p:cNvPr id="4101" name="Picture 5"/>
          <p:cNvPicPr>
            <a:picLocks noGrp="1" noChangeAspect="1" noChangeArrowheads="1"/>
          </p:cNvPicPr>
          <p:nvPr>
            <p:ph type="clipArt" sz="half" idx="1"/>
          </p:nvPr>
        </p:nvPicPr>
        <p:blipFill>
          <a:blip r:embed="rId2"/>
          <a:srcRect/>
          <a:stretch>
            <a:fillRect/>
          </a:stretch>
        </p:blipFill>
        <p:spPr>
          <a:xfrm>
            <a:off x="533400" y="1371600"/>
            <a:ext cx="5867400" cy="4752975"/>
          </a:xfrm>
          <a:noFill/>
          <a:ln/>
        </p:spPr>
      </p:pic>
      <p:sp>
        <p:nvSpPr>
          <p:cNvPr id="4100" name="Rectangle 4"/>
          <p:cNvSpPr>
            <a:spLocks noGrp="1" noChangeArrowheads="1"/>
          </p:cNvSpPr>
          <p:nvPr>
            <p:ph type="body" sz="half" idx="2"/>
          </p:nvPr>
        </p:nvSpPr>
        <p:spPr>
          <a:xfrm>
            <a:off x="6553200" y="1905000"/>
            <a:ext cx="2286000" cy="4114800"/>
          </a:xfrm>
        </p:spPr>
        <p:txBody>
          <a:bodyPr/>
          <a:lstStyle/>
          <a:p>
            <a:r>
              <a:rPr lang="en-US" sz="1400" dirty="0"/>
              <a:t>Eugene Delacroix, </a:t>
            </a:r>
            <a:r>
              <a:rPr lang="en-US" sz="1400" i="1" dirty="0"/>
              <a:t>Liberty Leading the People</a:t>
            </a:r>
          </a:p>
          <a:p>
            <a:endParaRPr lang="en-US" sz="1400" dirty="0"/>
          </a:p>
          <a:p>
            <a:r>
              <a:rPr lang="en-US" sz="1400" dirty="0"/>
              <a:t>Marianne, French personification of liberty.</a:t>
            </a:r>
          </a:p>
          <a:p>
            <a:endParaRPr lang="en-US" sz="1400" dirty="0"/>
          </a:p>
          <a:p>
            <a:r>
              <a:rPr lang="en-US" sz="1400" dirty="0"/>
              <a:t>Revolutionary Tricolor</a:t>
            </a:r>
          </a:p>
          <a:p>
            <a:endParaRPr lang="en-US" sz="1400" dirty="0"/>
          </a:p>
          <a:p>
            <a:r>
              <a:rPr lang="en-US" sz="1400" dirty="0"/>
              <a:t>Some of these people do not belong.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0" y="304800"/>
            <a:ext cx="7772400" cy="838200"/>
          </a:xfrm>
        </p:spPr>
        <p:txBody>
          <a:bodyPr/>
          <a:lstStyle/>
          <a:p>
            <a:r>
              <a:rPr lang="en-US"/>
              <a:t>The July Monarchy</a:t>
            </a:r>
          </a:p>
        </p:txBody>
      </p:sp>
      <p:sp>
        <p:nvSpPr>
          <p:cNvPr id="5124" name="Rectangle 4"/>
          <p:cNvSpPr>
            <a:spLocks noGrp="1" noChangeArrowheads="1"/>
          </p:cNvSpPr>
          <p:nvPr>
            <p:ph type="body" sz="half" idx="2"/>
          </p:nvPr>
        </p:nvSpPr>
        <p:spPr>
          <a:xfrm>
            <a:off x="4191000" y="2209800"/>
            <a:ext cx="4572000" cy="3810000"/>
          </a:xfrm>
        </p:spPr>
        <p:txBody>
          <a:bodyPr/>
          <a:lstStyle/>
          <a:p>
            <a:r>
              <a:rPr lang="en-US" sz="2800" dirty="0"/>
              <a:t>King Louis-Philippe, formerly Duke of Orleans</a:t>
            </a:r>
          </a:p>
          <a:p>
            <a:r>
              <a:rPr lang="en-US" sz="2800" dirty="0"/>
              <a:t>King of the French</a:t>
            </a:r>
          </a:p>
          <a:p>
            <a:r>
              <a:rPr lang="en-US" sz="2800" dirty="0" smtClean="0"/>
              <a:t>Constitutional Monarch</a:t>
            </a:r>
            <a:endParaRPr lang="en-US" sz="2800" dirty="0"/>
          </a:p>
        </p:txBody>
      </p:sp>
      <p:pic>
        <p:nvPicPr>
          <p:cNvPr id="5128" name="Picture 8"/>
          <p:cNvPicPr>
            <a:picLocks noChangeAspect="1" noChangeArrowheads="1"/>
          </p:cNvPicPr>
          <p:nvPr/>
        </p:nvPicPr>
        <p:blipFill>
          <a:blip r:embed="rId2"/>
          <a:srcRect/>
          <a:stretch>
            <a:fillRect/>
          </a:stretch>
        </p:blipFill>
        <p:spPr bwMode="auto">
          <a:xfrm>
            <a:off x="381000" y="1600200"/>
            <a:ext cx="3227388" cy="495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228600"/>
            <a:ext cx="7772400" cy="914400"/>
          </a:xfrm>
        </p:spPr>
        <p:txBody>
          <a:bodyPr/>
          <a:lstStyle/>
          <a:p>
            <a:r>
              <a:rPr lang="en-US"/>
              <a:t>The Bourgeois King</a:t>
            </a:r>
          </a:p>
        </p:txBody>
      </p:sp>
      <p:pic>
        <p:nvPicPr>
          <p:cNvPr id="7174" name="Picture 6"/>
          <p:cNvPicPr>
            <a:picLocks noGrp="1" noChangeAspect="1" noChangeArrowheads="1"/>
          </p:cNvPicPr>
          <p:nvPr>
            <p:ph type="clipArt" sz="half" idx="1"/>
          </p:nvPr>
        </p:nvPicPr>
        <p:blipFill>
          <a:blip r:embed="rId2"/>
          <a:srcRect/>
          <a:stretch>
            <a:fillRect/>
          </a:stretch>
        </p:blipFill>
        <p:spPr>
          <a:xfrm>
            <a:off x="304800" y="1447800"/>
            <a:ext cx="6019800" cy="4133850"/>
          </a:xfrm>
        </p:spPr>
      </p:pic>
      <p:sp>
        <p:nvSpPr>
          <p:cNvPr id="7172" name="Rectangle 4"/>
          <p:cNvSpPr>
            <a:spLocks noGrp="1" noChangeArrowheads="1"/>
          </p:cNvSpPr>
          <p:nvPr>
            <p:ph type="body" sz="half" idx="2"/>
          </p:nvPr>
        </p:nvSpPr>
        <p:spPr>
          <a:xfrm>
            <a:off x="6553200" y="1600200"/>
            <a:ext cx="2590800" cy="4114800"/>
          </a:xfrm>
        </p:spPr>
        <p:txBody>
          <a:bodyPr/>
          <a:lstStyle/>
          <a:p>
            <a:r>
              <a:rPr lang="en-US" sz="2000" dirty="0"/>
              <a:t>Louis-Philippe </a:t>
            </a:r>
            <a:r>
              <a:rPr lang="en-US" sz="2000" dirty="0" smtClean="0"/>
              <a:t>aka: “the bourgeois king” </a:t>
            </a:r>
            <a:r>
              <a:rPr lang="en-US" sz="2000" dirty="0"/>
              <a:t>and </a:t>
            </a:r>
            <a:r>
              <a:rPr lang="en-US" sz="2000" dirty="0" smtClean="0"/>
              <a:t>“the </a:t>
            </a:r>
            <a:r>
              <a:rPr lang="en-US" sz="2000" dirty="0"/>
              <a:t>citizen </a:t>
            </a:r>
            <a:r>
              <a:rPr lang="en-US" sz="2000" dirty="0" smtClean="0"/>
              <a:t>king”</a:t>
            </a:r>
            <a:endParaRPr lang="en-US" sz="2000" dirty="0"/>
          </a:p>
          <a:p>
            <a:r>
              <a:rPr lang="en-US" sz="2000" dirty="0"/>
              <a:t>Note the bourgeoisie present at this royal event</a:t>
            </a:r>
            <a:endParaRPr lang="en-US" sz="2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r>
              <a:rPr lang="en-US"/>
              <a:t>Popular Press and Criticism of Louis-Philippe</a:t>
            </a:r>
          </a:p>
        </p:txBody>
      </p:sp>
      <p:pic>
        <p:nvPicPr>
          <p:cNvPr id="15366" name="Picture 6"/>
          <p:cNvPicPr>
            <a:picLocks noGrp="1" noChangeAspect="1" noChangeArrowheads="1"/>
          </p:cNvPicPr>
          <p:nvPr>
            <p:ph type="clipArt" sz="half" idx="1"/>
          </p:nvPr>
        </p:nvPicPr>
        <p:blipFill>
          <a:blip r:embed="rId2"/>
          <a:srcRect r="16190"/>
          <a:stretch>
            <a:fillRect/>
          </a:stretch>
        </p:blipFill>
        <p:spPr>
          <a:xfrm>
            <a:off x="381000" y="1828800"/>
            <a:ext cx="4038600" cy="4719638"/>
          </a:xfrm>
        </p:spPr>
      </p:pic>
      <p:sp>
        <p:nvSpPr>
          <p:cNvPr id="15364" name="Rectangle 4"/>
          <p:cNvSpPr>
            <a:spLocks noGrp="1" noChangeArrowheads="1"/>
          </p:cNvSpPr>
          <p:nvPr>
            <p:ph type="body" sz="half" idx="2"/>
          </p:nvPr>
        </p:nvSpPr>
        <p:spPr>
          <a:xfrm>
            <a:off x="4648200" y="1752600"/>
            <a:ext cx="4267200" cy="4876800"/>
          </a:xfrm>
        </p:spPr>
        <p:txBody>
          <a:bodyPr>
            <a:normAutofit/>
          </a:bodyPr>
          <a:lstStyle/>
          <a:p>
            <a:pPr>
              <a:lnSpc>
                <a:spcPct val="90000"/>
              </a:lnSpc>
              <a:spcAft>
                <a:spcPts val="600"/>
              </a:spcAft>
            </a:pPr>
            <a:r>
              <a:rPr lang="en-US" sz="1800" dirty="0" smtClean="0"/>
              <a:t>Growing literacy in France</a:t>
            </a:r>
            <a:endParaRPr lang="en-US" sz="1400" dirty="0" smtClean="0"/>
          </a:p>
          <a:p>
            <a:pPr lvl="1">
              <a:lnSpc>
                <a:spcPct val="90000"/>
              </a:lnSpc>
              <a:spcAft>
                <a:spcPts val="600"/>
              </a:spcAft>
            </a:pPr>
            <a:r>
              <a:rPr lang="en-US" sz="1400" dirty="0" smtClean="0"/>
              <a:t>1830:  50% of  men </a:t>
            </a:r>
            <a:r>
              <a:rPr lang="en-US" sz="1400" dirty="0"/>
              <a:t>and </a:t>
            </a:r>
            <a:r>
              <a:rPr lang="en-US" sz="1400" dirty="0" smtClean="0"/>
              <a:t>40% of women</a:t>
            </a:r>
            <a:endParaRPr lang="en-US" sz="1400" dirty="0"/>
          </a:p>
          <a:p>
            <a:pPr lvl="1">
              <a:lnSpc>
                <a:spcPct val="90000"/>
              </a:lnSpc>
              <a:spcAft>
                <a:spcPts val="600"/>
              </a:spcAft>
            </a:pPr>
            <a:r>
              <a:rPr lang="en-US" sz="1400" dirty="0" smtClean="0"/>
              <a:t>1848:  66% of </a:t>
            </a:r>
            <a:r>
              <a:rPr lang="en-US" sz="1400" dirty="0"/>
              <a:t>men and </a:t>
            </a:r>
            <a:r>
              <a:rPr lang="en-US" sz="1400" dirty="0" smtClean="0"/>
              <a:t>50% of </a:t>
            </a:r>
            <a:r>
              <a:rPr lang="en-US" sz="1400" dirty="0"/>
              <a:t>women </a:t>
            </a:r>
          </a:p>
          <a:p>
            <a:pPr>
              <a:lnSpc>
                <a:spcPct val="90000"/>
              </a:lnSpc>
              <a:spcAft>
                <a:spcPts val="600"/>
              </a:spcAft>
            </a:pPr>
            <a:r>
              <a:rPr lang="en-US" sz="1800" dirty="0" smtClean="0"/>
              <a:t>New </a:t>
            </a:r>
            <a:r>
              <a:rPr lang="en-US" sz="1800" dirty="0"/>
              <a:t>technology of lithography made the reproduction of images much easier.  Political cartoons and caricatures became important aspects of French political discourse.</a:t>
            </a:r>
          </a:p>
          <a:p>
            <a:pPr>
              <a:lnSpc>
                <a:spcPct val="90000"/>
              </a:lnSpc>
              <a:spcAft>
                <a:spcPts val="600"/>
              </a:spcAft>
            </a:pPr>
            <a:r>
              <a:rPr lang="en-US" sz="1800" dirty="0"/>
              <a:t>Public opinion was an increasingly salient aspect of politics, and the public was increasingly influenced by mass media.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0"/>
            <a:ext cx="7772400" cy="1143000"/>
          </a:xfrm>
        </p:spPr>
        <p:txBody>
          <a:bodyPr>
            <a:normAutofit fontScale="90000"/>
          </a:bodyPr>
          <a:lstStyle/>
          <a:p>
            <a:r>
              <a:rPr lang="en-US"/>
              <a:t>Mocking the Bourgeois Court</a:t>
            </a:r>
          </a:p>
        </p:txBody>
      </p:sp>
      <p:pic>
        <p:nvPicPr>
          <p:cNvPr id="13318" name="Picture 6"/>
          <p:cNvPicPr>
            <a:picLocks noGrp="1" noChangeAspect="1" noChangeArrowheads="1"/>
          </p:cNvPicPr>
          <p:nvPr>
            <p:ph type="clipArt" sz="half" idx="1"/>
          </p:nvPr>
        </p:nvPicPr>
        <p:blipFill>
          <a:blip r:embed="rId3" cstate="print"/>
          <a:srcRect/>
          <a:stretch>
            <a:fillRect/>
          </a:stretch>
        </p:blipFill>
        <p:spPr>
          <a:xfrm>
            <a:off x="533400" y="1524000"/>
            <a:ext cx="3489325" cy="5029200"/>
          </a:xfrm>
        </p:spPr>
      </p:pic>
      <p:sp>
        <p:nvSpPr>
          <p:cNvPr id="13316" name="Rectangle 4"/>
          <p:cNvSpPr>
            <a:spLocks noGrp="1" noChangeArrowheads="1"/>
          </p:cNvSpPr>
          <p:nvPr>
            <p:ph type="body" sz="half" idx="2"/>
          </p:nvPr>
        </p:nvSpPr>
        <p:spPr>
          <a:xfrm>
            <a:off x="4724400" y="1295400"/>
            <a:ext cx="3962400" cy="5257800"/>
          </a:xfrm>
        </p:spPr>
        <p:txBody>
          <a:bodyPr>
            <a:normAutofit/>
          </a:bodyPr>
          <a:lstStyle/>
          <a:p>
            <a:pPr>
              <a:spcAft>
                <a:spcPts val="600"/>
              </a:spcAft>
            </a:pPr>
            <a:r>
              <a:rPr lang="en-US" sz="2400" dirty="0"/>
              <a:t>Ironically entitled “</a:t>
            </a:r>
            <a:r>
              <a:rPr lang="en-US" sz="2400" dirty="0" err="1"/>
              <a:t>Reigne</a:t>
            </a:r>
            <a:r>
              <a:rPr lang="en-US" sz="2400" dirty="0"/>
              <a:t> de </a:t>
            </a:r>
            <a:r>
              <a:rPr lang="en-US" sz="2400" dirty="0" err="1"/>
              <a:t>l’egalitie</a:t>
            </a:r>
            <a:r>
              <a:rPr lang="en-US" sz="2400" dirty="0"/>
              <a:t>” (Reign of Equality)</a:t>
            </a:r>
          </a:p>
          <a:p>
            <a:pPr>
              <a:spcAft>
                <a:spcPts val="600"/>
              </a:spcAft>
            </a:pPr>
            <a:r>
              <a:rPr lang="en-US" sz="2400" dirty="0"/>
              <a:t>Bourgeois courtiers are announced at a court function.  </a:t>
            </a:r>
            <a:r>
              <a:rPr lang="en-US" sz="2400" dirty="0" smtClean="0"/>
              <a:t>“Mrs</a:t>
            </a:r>
            <a:r>
              <a:rPr lang="en-US" sz="2400" dirty="0"/>
              <a:t>. </a:t>
            </a:r>
            <a:r>
              <a:rPr lang="en-US" sz="2400" dirty="0" err="1"/>
              <a:t>Potasse</a:t>
            </a:r>
            <a:r>
              <a:rPr lang="en-US" sz="2400" dirty="0"/>
              <a:t>, lady of the bedchamber and Mr. </a:t>
            </a:r>
            <a:r>
              <a:rPr lang="en-US" sz="2400" dirty="0" err="1"/>
              <a:t>Potasse</a:t>
            </a:r>
            <a:r>
              <a:rPr lang="en-US" sz="2400" dirty="0"/>
              <a:t>, gentleman of the [king’s] chamber</a:t>
            </a:r>
            <a:r>
              <a:rPr lang="en-US" sz="2400" dirty="0" smtClean="0"/>
              <a:t>.”</a:t>
            </a:r>
            <a:endParaRPr lang="en-US" sz="2400" dirty="0"/>
          </a:p>
          <a:p>
            <a:pPr>
              <a:spcAft>
                <a:spcPts val="600"/>
              </a:spcAft>
            </a:pPr>
            <a:r>
              <a:rPr lang="en-US" sz="1600" dirty="0" smtClean="0"/>
              <a:t>Published </a:t>
            </a:r>
            <a:r>
              <a:rPr lang="en-US" sz="1600" dirty="0"/>
              <a:t>in </a:t>
            </a:r>
            <a:r>
              <a:rPr lang="en-US" sz="1600" i="1" dirty="0"/>
              <a:t>La </a:t>
            </a:r>
            <a:r>
              <a:rPr lang="en-US" sz="1600" i="1" dirty="0" err="1"/>
              <a:t>Cariacature</a:t>
            </a:r>
            <a:r>
              <a:rPr lang="en-US" sz="1600" i="1" dirty="0"/>
              <a:t>, </a:t>
            </a:r>
            <a:r>
              <a:rPr lang="en-US" sz="1600" dirty="0"/>
              <a:t>19 July </a:t>
            </a:r>
            <a:r>
              <a:rPr lang="en-US" sz="1600" dirty="0" smtClean="0"/>
              <a:t>1832.</a:t>
            </a:r>
            <a:endParaRPr lang="en-US"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685800" y="0"/>
            <a:ext cx="7772400" cy="914400"/>
          </a:xfrm>
        </p:spPr>
        <p:txBody>
          <a:bodyPr>
            <a:normAutofit fontScale="90000"/>
          </a:bodyPr>
          <a:lstStyle/>
          <a:p>
            <a:r>
              <a:rPr lang="en-US"/>
              <a:t>Corruption of Louis-Philippe</a:t>
            </a:r>
          </a:p>
        </p:txBody>
      </p:sp>
      <p:pic>
        <p:nvPicPr>
          <p:cNvPr id="2053" name="Picture 5"/>
          <p:cNvPicPr>
            <a:picLocks noGrp="1" noChangeAspect="1" noChangeArrowheads="1"/>
          </p:cNvPicPr>
          <p:nvPr>
            <p:ph type="clipArt" sz="half" idx="1"/>
          </p:nvPr>
        </p:nvPicPr>
        <p:blipFill>
          <a:blip r:embed="rId2"/>
          <a:srcRect/>
          <a:stretch>
            <a:fillRect/>
          </a:stretch>
        </p:blipFill>
        <p:spPr>
          <a:xfrm>
            <a:off x="1143000" y="914400"/>
            <a:ext cx="6781800" cy="5040313"/>
          </a:xfrm>
          <a:noFill/>
          <a:ln/>
        </p:spPr>
      </p:pic>
      <p:sp>
        <p:nvSpPr>
          <p:cNvPr id="5" name="Rectangle 4"/>
          <p:cNvSpPr/>
          <p:nvPr/>
        </p:nvSpPr>
        <p:spPr>
          <a:xfrm>
            <a:off x="2514600" y="6096000"/>
            <a:ext cx="4572000" cy="978729"/>
          </a:xfrm>
          <a:prstGeom prst="rect">
            <a:avLst/>
          </a:prstGeom>
        </p:spPr>
        <p:txBody>
          <a:bodyPr wrap="square">
            <a:spAutoFit/>
          </a:bodyPr>
          <a:lstStyle/>
          <a:p>
            <a:pPr>
              <a:lnSpc>
                <a:spcPct val="90000"/>
              </a:lnSpc>
            </a:pPr>
            <a:r>
              <a:rPr lang="en-US" sz="2000" b="1" dirty="0" err="1" smtClean="0">
                <a:latin typeface="+mn-lt"/>
              </a:rPr>
              <a:t>Honoré</a:t>
            </a:r>
            <a:r>
              <a:rPr lang="en-US" sz="2000" b="1" dirty="0" smtClean="0">
                <a:latin typeface="+mn-lt"/>
              </a:rPr>
              <a:t> Daumier, </a:t>
            </a:r>
            <a:r>
              <a:rPr lang="en-US" sz="2000" b="1" i="1" dirty="0" err="1" smtClean="0">
                <a:latin typeface="+mn-lt"/>
              </a:rPr>
              <a:t>Gargantua</a:t>
            </a:r>
            <a:r>
              <a:rPr lang="en-US" sz="2000" b="1" dirty="0" smtClean="0">
                <a:latin typeface="+mn-lt"/>
              </a:rPr>
              <a:t> (1831). The throne as royal toilet.</a:t>
            </a:r>
          </a:p>
          <a:p>
            <a:pPr>
              <a:lnSpc>
                <a:spcPct val="90000"/>
              </a:lnSpc>
            </a:pPr>
            <a:endParaRPr lang="en-US" b="1" dirty="0">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0"/>
            <a:ext cx="7772400" cy="838200"/>
          </a:xfrm>
        </p:spPr>
        <p:txBody>
          <a:bodyPr/>
          <a:lstStyle/>
          <a:p>
            <a:r>
              <a:rPr lang="en-US"/>
              <a:t>Nepotism</a:t>
            </a:r>
          </a:p>
        </p:txBody>
      </p:sp>
      <p:pic>
        <p:nvPicPr>
          <p:cNvPr id="3077" name="Picture 5"/>
          <p:cNvPicPr>
            <a:picLocks noGrp="1" noChangeAspect="1" noChangeArrowheads="1"/>
          </p:cNvPicPr>
          <p:nvPr>
            <p:ph type="clipArt" sz="half" idx="1"/>
          </p:nvPr>
        </p:nvPicPr>
        <p:blipFill>
          <a:blip r:embed="rId3"/>
          <a:srcRect/>
          <a:stretch>
            <a:fillRect/>
          </a:stretch>
        </p:blipFill>
        <p:spPr>
          <a:xfrm>
            <a:off x="457200" y="914400"/>
            <a:ext cx="3962400" cy="4934154"/>
          </a:xfrm>
          <a:noFill/>
          <a:ln/>
        </p:spPr>
      </p:pic>
      <p:sp>
        <p:nvSpPr>
          <p:cNvPr id="3076" name="Rectangle 4"/>
          <p:cNvSpPr>
            <a:spLocks noGrp="1" noChangeArrowheads="1"/>
          </p:cNvSpPr>
          <p:nvPr>
            <p:ph type="body" sz="half" idx="2"/>
          </p:nvPr>
        </p:nvSpPr>
        <p:spPr>
          <a:xfrm>
            <a:off x="5486400" y="1143000"/>
            <a:ext cx="3352800" cy="5257800"/>
          </a:xfrm>
        </p:spPr>
        <p:txBody>
          <a:bodyPr>
            <a:normAutofit/>
          </a:bodyPr>
          <a:lstStyle/>
          <a:p>
            <a:r>
              <a:rPr lang="en-US" sz="2400" dirty="0" smtClean="0"/>
              <a:t> "A </a:t>
            </a:r>
            <a:r>
              <a:rPr lang="en-US" sz="2400" dirty="0"/>
              <a:t>Poor Father of a Family Who Has an Income of Only a Few </a:t>
            </a:r>
            <a:r>
              <a:rPr lang="en-US" sz="2400" dirty="0" smtClean="0"/>
              <a:t>Millions.”</a:t>
            </a:r>
          </a:p>
          <a:p>
            <a:pPr>
              <a:buNone/>
            </a:pPr>
            <a:endParaRPr lang="en-US" sz="2400" dirty="0"/>
          </a:p>
          <a:p>
            <a:r>
              <a:rPr lang="en-US" sz="2400" dirty="0" smtClean="0"/>
              <a:t>Louis-</a:t>
            </a:r>
            <a:r>
              <a:rPr lang="en-US" sz="2400" dirty="0" err="1" smtClean="0"/>
              <a:t>Phillipe’s</a:t>
            </a:r>
            <a:r>
              <a:rPr lang="en-US" sz="2400" dirty="0" smtClean="0"/>
              <a:t> family and friends often benefitted from government jobs or government projects</a:t>
            </a:r>
            <a:endParaRPr lang="en-US" sz="2400" b="1" dirty="0"/>
          </a:p>
        </p:txBody>
      </p:sp>
      <p:sp>
        <p:nvSpPr>
          <p:cNvPr id="5" name="Rectangle 4"/>
          <p:cNvSpPr/>
          <p:nvPr/>
        </p:nvSpPr>
        <p:spPr>
          <a:xfrm>
            <a:off x="381000" y="6027003"/>
            <a:ext cx="4572000" cy="707886"/>
          </a:xfrm>
          <a:prstGeom prst="rect">
            <a:avLst/>
          </a:prstGeom>
        </p:spPr>
        <p:txBody>
          <a:bodyPr>
            <a:spAutoFit/>
          </a:bodyPr>
          <a:lstStyle/>
          <a:p>
            <a:r>
              <a:rPr lang="en-US" sz="2000" dirty="0" smtClean="0">
                <a:latin typeface="Times New Roman" charset="0"/>
              </a:rPr>
              <a:t>Artist unknown, lithograph by </a:t>
            </a:r>
            <a:r>
              <a:rPr lang="en-US" sz="2000" dirty="0" err="1" smtClean="0">
                <a:latin typeface="Times New Roman" charset="0"/>
              </a:rPr>
              <a:t>Becquet</a:t>
            </a:r>
            <a:r>
              <a:rPr lang="en-US" sz="2000" dirty="0" smtClean="0">
                <a:latin typeface="Times New Roman" charset="0"/>
              </a:rPr>
              <a:t> in </a:t>
            </a:r>
            <a:r>
              <a:rPr lang="en-US" sz="2000" i="1" dirty="0" smtClean="0">
                <a:latin typeface="Times New Roman" charset="0"/>
              </a:rPr>
              <a:t>Le charivari</a:t>
            </a:r>
            <a:r>
              <a:rPr lang="en-US" sz="2000" dirty="0" smtClean="0">
                <a:latin typeface="Times New Roman" charset="0"/>
              </a:rPr>
              <a:t>, November 10, 1833</a:t>
            </a:r>
            <a:endParaRPr lang="en-US" sz="2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405</TotalTime>
  <Words>895</Words>
  <Application>Microsoft Office PowerPoint</Application>
  <PresentationFormat>On-screen Show (4:3)</PresentationFormat>
  <Paragraphs>76</Paragraphs>
  <Slides>16</Slides>
  <Notes>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Apex</vt:lpstr>
      <vt:lpstr>Political Images and Criticism of the July Monarchy</vt:lpstr>
      <vt:lpstr>Public opinion and mass culture undermined the July Monarchy as dissatisfaction with the regime was fueled by images that were sharply critical of Louis-Philippe and his government.</vt:lpstr>
      <vt:lpstr>The July Revolution, 1830</vt:lpstr>
      <vt:lpstr>The July Monarchy</vt:lpstr>
      <vt:lpstr>The Bourgeois King</vt:lpstr>
      <vt:lpstr>Popular Press and Criticism of Louis-Philippe</vt:lpstr>
      <vt:lpstr>Mocking the Bourgeois Court</vt:lpstr>
      <vt:lpstr>Corruption of Louis-Philippe</vt:lpstr>
      <vt:lpstr>Nepotism</vt:lpstr>
      <vt:lpstr>Insurrections against the July Monarchy</vt:lpstr>
      <vt:lpstr>Repression</vt:lpstr>
      <vt:lpstr>Ridicule</vt:lpstr>
      <vt:lpstr>Louis-Philippe as a Pear</vt:lpstr>
      <vt:lpstr>Regicide as Jam Making</vt:lpstr>
      <vt:lpstr>Louis-Philippe versus republicanism</vt:lpstr>
      <vt:lpstr>Fall  of the July Monarchy</vt:lpstr>
    </vt:vector>
  </TitlesOfParts>
  <Company>Anoka-Hennepin ISD#11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July Revolution, 1830</dc:title>
  <dc:creator>Technology Group</dc:creator>
  <cp:lastModifiedBy>Administrator</cp:lastModifiedBy>
  <cp:revision>70</cp:revision>
  <dcterms:created xsi:type="dcterms:W3CDTF">2006-02-17T21:10:39Z</dcterms:created>
  <dcterms:modified xsi:type="dcterms:W3CDTF">2015-01-29T17:29:23Z</dcterms:modified>
</cp:coreProperties>
</file>